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260" r:id="rId3"/>
    <p:sldId id="258" r:id="rId4"/>
    <p:sldId id="264" r:id="rId5"/>
    <p:sldId id="259" r:id="rId6"/>
    <p:sldId id="266" r:id="rId7"/>
    <p:sldId id="267" r:id="rId8"/>
    <p:sldId id="277" r:id="rId9"/>
    <p:sldId id="269" r:id="rId10"/>
    <p:sldId id="280" r:id="rId11"/>
    <p:sldId id="287" r:id="rId12"/>
    <p:sldId id="272" r:id="rId13"/>
    <p:sldId id="273" r:id="rId14"/>
    <p:sldId id="274" r:id="rId15"/>
    <p:sldId id="288" r:id="rId16"/>
    <p:sldId id="290" r:id="rId17"/>
    <p:sldId id="292" r:id="rId18"/>
    <p:sldId id="276" r:id="rId19"/>
    <p:sldId id="283" r:id="rId20"/>
    <p:sldId id="294" r:id="rId21"/>
    <p:sldId id="293" r:id="rId22"/>
    <p:sldId id="278" r:id="rId23"/>
    <p:sldId id="279" r:id="rId24"/>
    <p:sldId id="281" r:id="rId25"/>
    <p:sldId id="282" r:id="rId26"/>
    <p:sldId id="286" r:id="rId27"/>
    <p:sldId id="295" r:id="rId28"/>
    <p:sldId id="296" r:id="rId29"/>
    <p:sldId id="298" r:id="rId30"/>
    <p:sldId id="297" r:id="rId31"/>
    <p:sldId id="299" r:id="rId32"/>
    <p:sldId id="300" r:id="rId33"/>
    <p:sldId id="301" r:id="rId34"/>
    <p:sldId id="304" r:id="rId35"/>
    <p:sldId id="305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62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A25BA-34CF-4D75-B710-1B9CABB7984D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A7D38A-216D-44EF-8CC0-7B374747EF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7D38A-216D-44EF-8CC0-7B374747EF3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7D38A-216D-44EF-8CC0-7B374747EF3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7D38A-216D-44EF-8CC0-7B374747EF3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A7D38A-216D-44EF-8CC0-7B374747EF3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8915A744-8834-439A-BDD8-A1E147A0EFC0}" type="datetimeFigureOut">
              <a:rPr lang="ru-RU" smtClean="0"/>
              <a:pPr/>
              <a:t>05.02.2020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C725FC2-175E-4E36-9E85-C780CA3BDD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6.jpeg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Презентация – отчёт КТОС №1 за 2019 год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r>
              <a:rPr lang="ru-RU" dirty="0" smtClean="0"/>
              <a:t>г.о. Сызрань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Клуб друзей русской словесности «Будем знакомы»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400" dirty="0" smtClean="0"/>
              <a:t>Клуб организован совместно с библиотекой №11 в 2000 году. </a:t>
            </a:r>
            <a:r>
              <a:rPr lang="ru-RU" sz="2000" dirty="0" smtClean="0"/>
              <a:t>Мероприятия проходят еженедельно:</a:t>
            </a:r>
          </a:p>
          <a:p>
            <a:r>
              <a:rPr lang="ru-RU" sz="2000" dirty="0" smtClean="0"/>
              <a:t>Знакомство с новинками литературы в библиотеке; </a:t>
            </a:r>
          </a:p>
          <a:p>
            <a:r>
              <a:rPr lang="ru-RU" sz="2000" dirty="0" smtClean="0"/>
              <a:t>-музыкальная гостиная;</a:t>
            </a:r>
          </a:p>
          <a:p>
            <a:r>
              <a:rPr lang="ru-RU" sz="2000" dirty="0" smtClean="0"/>
              <a:t>- викторины;</a:t>
            </a:r>
          </a:p>
          <a:p>
            <a:r>
              <a:rPr lang="ru-RU" sz="2000" dirty="0" smtClean="0"/>
              <a:t>Литературный дворик - в летнее во дворах Юго-Западного района.</a:t>
            </a:r>
          </a:p>
          <a:p>
            <a:endParaRPr lang="ru-RU" sz="2000" dirty="0"/>
          </a:p>
        </p:txBody>
      </p:sp>
      <p:pic>
        <p:nvPicPr>
          <p:cNvPr id="8194" name="Picture 2" descr="C:\Users\User\Desktop\С раб. стола 2019-2\03.12.2019\IMG_836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6"/>
            <a:ext cx="3251200" cy="2438400"/>
          </a:xfrm>
          <a:prstGeom prst="rect">
            <a:avLst/>
          </a:prstGeom>
          <a:noFill/>
        </p:spPr>
      </p:pic>
      <p:pic>
        <p:nvPicPr>
          <p:cNvPr id="8195" name="Picture 3" descr="C:\Users\User\Desktop\С раб. стола 2019-2\03.12.2019\IMG_83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Клуб друзей русской словесности </a:t>
            </a:r>
            <a:br>
              <a:rPr lang="ru-RU" sz="2400" dirty="0" smtClean="0"/>
            </a:br>
            <a:r>
              <a:rPr lang="ru-RU" sz="2400" dirty="0" smtClean="0"/>
              <a:t>«будем знакомы!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9218" name="Picture 2" descr="D:\discC\С раб. ст. 2019\ФОТО\Медосм. Пушкин\IMG_62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428736"/>
            <a:ext cx="3251200" cy="2438400"/>
          </a:xfrm>
          <a:prstGeom prst="rect">
            <a:avLst/>
          </a:prstGeom>
          <a:noFill/>
        </p:spPr>
      </p:pic>
      <p:pic>
        <p:nvPicPr>
          <p:cNvPr id="6" name="Содержимое 5" descr="IMG_67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3372" y="3857628"/>
            <a:ext cx="3728519" cy="2796389"/>
          </a:xfrm>
          <a:prstGeom prst="rect">
            <a:avLst/>
          </a:prstGeom>
        </p:spPr>
      </p:pic>
      <p:pic>
        <p:nvPicPr>
          <p:cNvPr id="9219" name="Picture 3" descr="D:\discC\С раб. ст. 2019\10,11 2019\IMG_68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1500174"/>
            <a:ext cx="3251200" cy="2438400"/>
          </a:xfrm>
          <a:prstGeom prst="rect">
            <a:avLst/>
          </a:prstGeom>
          <a:noFill/>
        </p:spPr>
      </p:pic>
      <p:pic>
        <p:nvPicPr>
          <p:cNvPr id="7170" name="Picture 2" descr="D:\discC\С раб. ст. 2019\22.08.2019\IMG_774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4000504"/>
            <a:ext cx="3429024" cy="2571768"/>
          </a:xfrm>
          <a:prstGeom prst="rect">
            <a:avLst/>
          </a:prstGeom>
          <a:noFill/>
        </p:spPr>
      </p:pic>
      <p:pic>
        <p:nvPicPr>
          <p:cNvPr id="7171" name="Picture 3" descr="D:\discC\С раб. ст. 2019\22.08.2019\IMG_77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2571744"/>
            <a:ext cx="2608258" cy="1956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«Здравоохранение»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Сотрудничество с </a:t>
            </a:r>
            <a:r>
              <a:rPr lang="ru-RU" dirty="0" err="1" smtClean="0"/>
              <a:t>Сызранским</a:t>
            </a:r>
            <a:r>
              <a:rPr lang="ru-RU" dirty="0" smtClean="0"/>
              <a:t> территориальным отделом ГБУЗ «Самарский областной центр медицинской профилактики  «Центр общественного здоровья».</a:t>
            </a:r>
            <a:endParaRPr lang="ru-RU" dirty="0"/>
          </a:p>
        </p:txBody>
      </p:sp>
      <p:pic>
        <p:nvPicPr>
          <p:cNvPr id="6146" name="Picture 2" descr="D:\discC\С раб. ст. 2019\16,17.07.2019\IMG_69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3251200" cy="2438400"/>
          </a:xfrm>
          <a:prstGeom prst="rect">
            <a:avLst/>
          </a:prstGeom>
          <a:noFill/>
        </p:spPr>
      </p:pic>
      <p:pic>
        <p:nvPicPr>
          <p:cNvPr id="6148" name="Picture 4" descr="D:\discC\С раб. ст. 2019\Медкомиссия\IMG_663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00050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«Здравоохранение»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sz="2400" dirty="0" smtClean="0"/>
              <a:t>В течении отчётного периода проведён профилактический медосмотр  председателей СМКД и актива в количестве</a:t>
            </a:r>
          </a:p>
          <a:p>
            <a:r>
              <a:rPr lang="ru-RU" dirty="0" smtClean="0"/>
              <a:t> </a:t>
            </a:r>
            <a:r>
              <a:rPr lang="ru-RU" b="1" dirty="0" smtClean="0"/>
              <a:t>438 человек</a:t>
            </a:r>
            <a:endParaRPr lang="ru-RU" b="1" dirty="0"/>
          </a:p>
        </p:txBody>
      </p:sp>
      <p:pic>
        <p:nvPicPr>
          <p:cNvPr id="7170" name="Picture 2" descr="D:\discC\С раб. ст. 2019\16,17.07.2019\IMG_696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14348" y="1500174"/>
            <a:ext cx="3251200" cy="2438400"/>
          </a:xfrm>
          <a:prstGeom prst="rect">
            <a:avLst/>
          </a:prstGeom>
          <a:noFill/>
        </p:spPr>
      </p:pic>
      <p:pic>
        <p:nvPicPr>
          <p:cNvPr id="7171" name="Picture 3" descr="D:\discC\С раб. ст. 2019\16,17.07.2019\IMG_69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400050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«Здравоохранение»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Руководитель </a:t>
            </a:r>
            <a:r>
              <a:rPr lang="ru-RU" dirty="0" err="1" smtClean="0"/>
              <a:t>сызранского</a:t>
            </a:r>
            <a:r>
              <a:rPr lang="ru-RU" dirty="0" smtClean="0"/>
              <a:t> отделения «Центра общественного здоровья» предложила КТОС №1 провести совместные мероприятия по здоровому образу жизни, в первую очередь с молодым поколением, особо подверженному пагубным привычкам, по месту жительства (во дворах). </a:t>
            </a:r>
          </a:p>
          <a:p>
            <a:endParaRPr lang="ru-RU" dirty="0"/>
          </a:p>
        </p:txBody>
      </p:sp>
      <p:pic>
        <p:nvPicPr>
          <p:cNvPr id="1026" name="Picture 2" descr="D:\discC\С раб. ст. 2019\08.08.2019\IMG_73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3048021" cy="2286016"/>
          </a:xfrm>
          <a:prstGeom prst="rect">
            <a:avLst/>
          </a:prstGeom>
          <a:noFill/>
        </p:spPr>
      </p:pic>
      <p:pic>
        <p:nvPicPr>
          <p:cNvPr id="1028" name="Picture 4" descr="D:\discC\С раб. ст. 2019\08.08.2019\IMG_734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857628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</a:t>
            </a:r>
            <a:br>
              <a:rPr lang="ru-RU" sz="2800" dirty="0" smtClean="0"/>
            </a:br>
            <a:r>
              <a:rPr lang="ru-RU" sz="2800" dirty="0" smtClean="0"/>
              <a:t>национального проекта «Здравоохранение»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/>
              <a:t>Что такое гиподинамия. Гиподинамия (с греческого переводится как «пониженная подвижность») – это нарушение некоторых функций организма.</a:t>
            </a:r>
          </a:p>
          <a:p>
            <a:r>
              <a:rPr lang="ru-RU" sz="2000" dirty="0" smtClean="0"/>
              <a:t>Руководитель </a:t>
            </a:r>
            <a:r>
              <a:rPr lang="ru-RU" sz="2000" dirty="0" err="1" smtClean="0"/>
              <a:t>сызранского</a:t>
            </a:r>
            <a:r>
              <a:rPr lang="ru-RU" sz="2000" dirty="0" smtClean="0"/>
              <a:t> отделения «Центра общественного здоровья» рассказывала пожилым людям о профилактике заболеваний и оказанию себе самопомощи.</a:t>
            </a:r>
          </a:p>
          <a:p>
            <a:endParaRPr lang="ru-RU" sz="2000" dirty="0"/>
          </a:p>
        </p:txBody>
      </p:sp>
      <p:pic>
        <p:nvPicPr>
          <p:cNvPr id="2050" name="Picture 2" descr="D:\discC\С раб. ст. 2019\08.08.2019\IMG_73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500174"/>
            <a:ext cx="3132136" cy="2349102"/>
          </a:xfrm>
          <a:prstGeom prst="rect">
            <a:avLst/>
          </a:prstGeom>
          <a:noFill/>
        </p:spPr>
      </p:pic>
      <p:pic>
        <p:nvPicPr>
          <p:cNvPr id="2051" name="Picture 3" descr="D:\discC\С раб. ст. 2019\08.08.2019\IMG_735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«здравоохранение»</a:t>
            </a:r>
            <a:endParaRPr lang="ru-RU" sz="2800" dirty="0"/>
          </a:p>
        </p:txBody>
      </p:sp>
      <p:pic>
        <p:nvPicPr>
          <p:cNvPr id="2050" name="Picture 2" descr="D:\discC\С раб. ст. 2019\07.08.2019\IMG_733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3251200" cy="2438400"/>
          </a:xfrm>
          <a:prstGeom prst="rect">
            <a:avLst/>
          </a:prstGeom>
          <a:noFill/>
        </p:spPr>
      </p:pic>
      <p:pic>
        <p:nvPicPr>
          <p:cNvPr id="2051" name="Picture 3" descr="D:\discC\С раб. ст. 2019\07.08.2019\IMG_73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786190"/>
            <a:ext cx="3251200" cy="2438400"/>
          </a:xfrm>
          <a:prstGeom prst="rect">
            <a:avLst/>
          </a:prstGeom>
          <a:noFill/>
        </p:spPr>
      </p:pic>
      <p:pic>
        <p:nvPicPr>
          <p:cNvPr id="2052" name="Picture 4" descr="D:\discC\С раб. ст. 2019\07.08.2019\IMG_728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428736"/>
            <a:ext cx="3071834" cy="2303876"/>
          </a:xfrm>
          <a:prstGeom prst="rect">
            <a:avLst/>
          </a:prstGeom>
          <a:noFill/>
        </p:spPr>
      </p:pic>
      <p:pic>
        <p:nvPicPr>
          <p:cNvPr id="2053" name="Picture 5" descr="D:\discC\С раб. ст. 2019\07.08.2019\IMG_729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3857628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«демография»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 начала 2019 года стартовал национальный проект «Демография», направленный на существенное повышение уровня жизни населения РФ. Одной из его приоритетных задач является улучшение качества и продолжительности жизни населения пенсионного и пред пенсионного возраста, концепция которой воплотилась в федеральной программе «Старшее поколение».</a:t>
            </a:r>
          </a:p>
          <a:p>
            <a:endParaRPr lang="ru-RU" dirty="0"/>
          </a:p>
        </p:txBody>
      </p:sp>
      <p:pic>
        <p:nvPicPr>
          <p:cNvPr id="4098" name="Picture 2" descr="C:\Users\User\Desktop\С раб. стола 2019-2\04.12.2019\i (6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571612"/>
            <a:ext cx="3521075" cy="2753447"/>
          </a:xfrm>
          <a:prstGeom prst="rect">
            <a:avLst/>
          </a:prstGeom>
          <a:noFill/>
        </p:spPr>
      </p:pic>
      <p:pic>
        <p:nvPicPr>
          <p:cNvPr id="4099" name="Picture 3" descr="C:\Users\User\Desktop\С раб. стола 2019-2\04.12.2019\IMG_84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214818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Участие в реализации национального проекта «Демография»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Поездка на </a:t>
            </a:r>
            <a:r>
              <a:rPr lang="ru-RU" dirty="0" err="1" smtClean="0"/>
              <a:t>Усиновский</a:t>
            </a:r>
            <a:r>
              <a:rPr lang="ru-RU" dirty="0" smtClean="0"/>
              <a:t> Святой источник.</a:t>
            </a:r>
          </a:p>
          <a:p>
            <a:r>
              <a:rPr lang="ru-RU" sz="2000" dirty="0" smtClean="0"/>
              <a:t>Помог организовать поездку депутат Самарской Губернской Думы Кравчук Д.С.</a:t>
            </a:r>
            <a:endParaRPr lang="ru-RU" sz="2000" dirty="0"/>
          </a:p>
        </p:txBody>
      </p:sp>
      <p:pic>
        <p:nvPicPr>
          <p:cNvPr id="5122" name="Picture 2" descr="D:\discC\С раб. ст. 2019\15.08.2019\IMG_74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71472" y="1643050"/>
            <a:ext cx="3251200" cy="2438400"/>
          </a:xfrm>
          <a:prstGeom prst="rect">
            <a:avLst/>
          </a:prstGeom>
          <a:noFill/>
        </p:spPr>
      </p:pic>
      <p:pic>
        <p:nvPicPr>
          <p:cNvPr id="5123" name="Picture 3" descr="D:\discC\С раб. ст. 2019\15.08.2019\IMG_752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929066"/>
            <a:ext cx="3251200" cy="2438400"/>
          </a:xfrm>
          <a:prstGeom prst="rect">
            <a:avLst/>
          </a:prstGeom>
          <a:noFill/>
        </p:spPr>
      </p:pic>
      <p:pic>
        <p:nvPicPr>
          <p:cNvPr id="5124" name="Picture 4" descr="D:\discC\С раб. ст. 2019\15.08.2019\IMG_752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4214818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Участие в конкурсе проектов социально-значимой направленности </a:t>
            </a:r>
            <a:br>
              <a:rPr lang="ru-RU" sz="2400" dirty="0" smtClean="0"/>
            </a:br>
            <a:r>
              <a:rPr lang="ru-RU" sz="2400" dirty="0" smtClean="0"/>
              <a:t>«Старт к успеху!»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sz="2000" dirty="0" smtClean="0"/>
              <a:t>В летний период с Советами МКД работали по благоустройству дворовых территорий, организации досуга детей подростки, оказавшиеся в трудной жизненной ситуации, трудоустроенные через МБУ «Дом молодёжных организаций».</a:t>
            </a:r>
          </a:p>
          <a:p>
            <a:r>
              <a:rPr lang="ru-RU" sz="2000" dirty="0" smtClean="0"/>
              <a:t>- за период с июня по 31 августа – 6 бригад общей численностью </a:t>
            </a:r>
          </a:p>
          <a:p>
            <a:r>
              <a:rPr lang="ru-RU" sz="2000" b="1" dirty="0" smtClean="0"/>
              <a:t>116 человек. </a:t>
            </a:r>
            <a:endParaRPr lang="ru-RU" sz="2000" b="1" dirty="0"/>
          </a:p>
        </p:txBody>
      </p:sp>
      <p:pic>
        <p:nvPicPr>
          <p:cNvPr id="6" name="Содержимое 4" descr="IMG_624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1571612"/>
            <a:ext cx="3251200" cy="2438400"/>
          </a:xfrm>
          <a:prstGeom prst="rect">
            <a:avLst/>
          </a:prstGeom>
        </p:spPr>
      </p:pic>
      <p:pic>
        <p:nvPicPr>
          <p:cNvPr id="7" name="Picture 2" descr="D:\discC\С раб. ст. 2019\27.07.2019\IMG_719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4071942"/>
            <a:ext cx="3251200" cy="2438400"/>
          </a:xfrm>
          <a:prstGeom prst="rect">
            <a:avLst/>
          </a:prstGeom>
          <a:noFill/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000" b="0" dirty="0" smtClean="0"/>
              <a:t>Перечень поручений Президента </a:t>
            </a:r>
            <a:r>
              <a:rPr lang="ru-RU" sz="2000" b="0" dirty="0" err="1" smtClean="0"/>
              <a:t>рф</a:t>
            </a:r>
            <a:r>
              <a:rPr lang="ru-RU" sz="2000" b="0" dirty="0" smtClean="0"/>
              <a:t> путина в.в. Правительству </a:t>
            </a:r>
            <a:r>
              <a:rPr lang="ru-RU" sz="2000" b="0" dirty="0" err="1" smtClean="0"/>
              <a:t>рф</a:t>
            </a:r>
            <a:r>
              <a:rPr lang="ru-RU" sz="2000" b="0" dirty="0" smtClean="0"/>
              <a:t> по итогам заседания Совета по развитию местного самоуправления</a:t>
            </a:r>
            <a:endParaRPr lang="ru-RU" sz="2000" b="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286380" y="3429000"/>
            <a:ext cx="3857620" cy="1777364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dirty="0" smtClean="0"/>
              <a:t>1</a:t>
            </a:r>
            <a:r>
              <a:rPr lang="ru-RU" sz="3400" dirty="0" smtClean="0"/>
              <a:t>. </a:t>
            </a:r>
            <a:r>
              <a:rPr lang="ru-RU" sz="3400" i="1" dirty="0" smtClean="0"/>
              <a:t>Правительству Российской Федерации:</a:t>
            </a:r>
            <a:endParaRPr lang="ru-RU" sz="3400" dirty="0" smtClean="0"/>
          </a:p>
          <a:p>
            <a:pPr algn="ctr"/>
            <a:r>
              <a:rPr lang="ru-RU" sz="3400" dirty="0" smtClean="0"/>
              <a:t>а) представить предложения о внесении в законодательство Российской Федерации изменений, предусматривающих:</a:t>
            </a:r>
          </a:p>
          <a:p>
            <a:pPr algn="ctr"/>
            <a:r>
              <a:rPr lang="ru-RU" sz="3400" dirty="0" smtClean="0"/>
              <a:t>установление особенностей регулирования деятельности территориального общественного самоуправления как некоммерческой организации;</a:t>
            </a:r>
          </a:p>
          <a:p>
            <a:pPr algn="ctr"/>
            <a:r>
              <a:rPr lang="ru-RU" sz="3400" dirty="0" smtClean="0"/>
              <a:t>предоставление территориальному общественному самоуправлению мер поддержки, предусмотренных для социально ориентированных некоммерческих организаций исполнителей общественно полезных услуг;</a:t>
            </a:r>
          </a:p>
          <a:p>
            <a:pPr algn="ctr"/>
            <a:r>
              <a:rPr lang="ru-RU" sz="3400" dirty="0" smtClean="0"/>
              <a:t>3. </a:t>
            </a:r>
            <a:r>
              <a:rPr lang="ru-RU" sz="3400" i="1" dirty="0" smtClean="0"/>
              <a:t>Рекомендовать органам исполнительной власти субъектов Российской Федерации:</a:t>
            </a:r>
            <a:r>
              <a:rPr lang="ru-RU" sz="3400" dirty="0" smtClean="0"/>
              <a:t/>
            </a:r>
            <a:br>
              <a:rPr lang="ru-RU" sz="3400" dirty="0" smtClean="0"/>
            </a:br>
            <a:r>
              <a:rPr lang="ru-RU" sz="3400" dirty="0" smtClean="0"/>
              <a:t>а) создать условия для развития территориального общественного самоуправления.</a:t>
            </a:r>
            <a:endParaRPr lang="ru-RU" sz="3400" dirty="0"/>
          </a:p>
        </p:txBody>
      </p:sp>
      <p:pic>
        <p:nvPicPr>
          <p:cNvPr id="1026" name="Picture 2" descr="Заседание Совета по развитию местного самоуправления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/>
          <a:srcRect l="19129" r="19129"/>
          <a:stretch>
            <a:fillRect/>
          </a:stretch>
        </p:blipFill>
        <p:spPr bwMode="auto"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Участие в конкурсе проектов социально-значимой направленности </a:t>
            </a:r>
            <a:br>
              <a:rPr lang="ru-RU" sz="2400" dirty="0" smtClean="0"/>
            </a:br>
            <a:r>
              <a:rPr lang="ru-RU" sz="2400" dirty="0" smtClean="0"/>
              <a:t>«Старт к успеху!» </a:t>
            </a:r>
            <a:endParaRPr lang="ru-RU" sz="2400" dirty="0"/>
          </a:p>
        </p:txBody>
      </p:sp>
      <p:pic>
        <p:nvPicPr>
          <p:cNvPr id="13314" name="Picture 2" descr="D:\discC\С раб. ст. 2019\19.07\IMG_709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3251200" cy="2438400"/>
          </a:xfrm>
          <a:prstGeom prst="rect">
            <a:avLst/>
          </a:prstGeom>
          <a:noFill/>
        </p:spPr>
      </p:pic>
      <p:pic>
        <p:nvPicPr>
          <p:cNvPr id="13315" name="Picture 3" descr="D:\discC\С раб. ст. 2019\19.07\IMG_71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786190"/>
            <a:ext cx="3251200" cy="2438400"/>
          </a:xfrm>
          <a:prstGeom prst="rect">
            <a:avLst/>
          </a:prstGeom>
          <a:noFill/>
        </p:spPr>
      </p:pic>
      <p:pic>
        <p:nvPicPr>
          <p:cNvPr id="10" name="Содержимое 4" descr="IMG_20190705_093600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6143636" y="1428736"/>
            <a:ext cx="1850147" cy="2466108"/>
          </a:xfrm>
        </p:spPr>
      </p:pic>
      <p:pic>
        <p:nvPicPr>
          <p:cNvPr id="13318" name="Picture 6" descr="D:\discC\С раб. ст. 2019\27.07.2019\IMG_71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4071942"/>
            <a:ext cx="3251200" cy="2438400"/>
          </a:xfrm>
          <a:prstGeom prst="rect">
            <a:avLst/>
          </a:prstGeom>
          <a:noFill/>
        </p:spPr>
      </p:pic>
      <p:pic>
        <p:nvPicPr>
          <p:cNvPr id="13319" name="Picture 7" descr="D:\discC\С раб. ст. 2019\19.06.19\IMG_6399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1428736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Участие в конкурсе проектов социально-значимой направленности </a:t>
            </a:r>
            <a:br>
              <a:rPr lang="ru-RU" sz="2400" dirty="0" smtClean="0"/>
            </a:br>
            <a:r>
              <a:rPr lang="ru-RU" sz="2400" dirty="0" smtClean="0"/>
              <a:t>«Старт к успеху!» </a:t>
            </a:r>
            <a:endParaRPr lang="ru-RU" sz="2400" dirty="0"/>
          </a:p>
        </p:txBody>
      </p:sp>
      <p:pic>
        <p:nvPicPr>
          <p:cNvPr id="14338" name="Picture 2" descr="D:\discC\С раб. ст. 2019\19.06.19\IMG_640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214818"/>
            <a:ext cx="3251200" cy="2438400"/>
          </a:xfrm>
          <a:prstGeom prst="rect">
            <a:avLst/>
          </a:prstGeom>
          <a:noFill/>
        </p:spPr>
      </p:pic>
      <p:pic>
        <p:nvPicPr>
          <p:cNvPr id="14339" name="Picture 3" descr="D:\discC\С раб. ст. 2019\19.06.19\IMG_64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500174"/>
            <a:ext cx="3251200" cy="2438400"/>
          </a:xfrm>
          <a:prstGeom prst="rect">
            <a:avLst/>
          </a:prstGeom>
          <a:noFill/>
        </p:spPr>
      </p:pic>
      <p:pic>
        <p:nvPicPr>
          <p:cNvPr id="14340" name="Picture 4" descr="D:\discC\С раб. ст. 2019\19.06.19\IMG_64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4000504"/>
            <a:ext cx="3251200" cy="2438400"/>
          </a:xfrm>
          <a:prstGeom prst="rect">
            <a:avLst/>
          </a:prstGeom>
          <a:noFill/>
        </p:spPr>
      </p:pic>
      <p:pic>
        <p:nvPicPr>
          <p:cNvPr id="6" name="Содержимое 5" descr="IMG_20190705_0935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5720" y="1142984"/>
            <a:ext cx="2348788" cy="3131717"/>
          </a:xfrm>
          <a:prstGeom prst="rect">
            <a:avLst/>
          </a:prstGeom>
        </p:spPr>
      </p:pic>
      <p:pic>
        <p:nvPicPr>
          <p:cNvPr id="7" name="Содержимое 4" descr="IMG_20190705_09350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43174" y="1428736"/>
            <a:ext cx="2237186" cy="29829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Военно-патриотическая игра «орлёнок»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Военно-патриотическую игру «Орлёнок» проводим в Юго-Западном районе ежегодно с 2000 года. За это время  появились новые партнёры, новые виды соревнований. Ежегодно  участников от 300 до 350 человек, в  игре принимают участие как дети, так и взрослые. </a:t>
            </a:r>
          </a:p>
          <a:p>
            <a:endParaRPr lang="ru-RU" dirty="0"/>
          </a:p>
        </p:txBody>
      </p:sp>
      <p:pic>
        <p:nvPicPr>
          <p:cNvPr id="5" name="Содержимое 4" descr="IMG_6246.JPG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12486" r="12486"/>
          <a:stretch>
            <a:fillRect/>
          </a:stretch>
        </p:blipFill>
        <p:spPr>
          <a:xfrm>
            <a:off x="785786" y="1500174"/>
            <a:ext cx="2652564" cy="2651574"/>
          </a:xfrm>
        </p:spPr>
      </p:pic>
      <p:pic>
        <p:nvPicPr>
          <p:cNvPr id="6" name="Picture 2" descr="D:\discC\С раб. ст. 2019\12.06.19\IMG_626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786190"/>
            <a:ext cx="3405212" cy="25539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Военно-патриотическая игра «Орлёнок»</a:t>
            </a:r>
            <a:endParaRPr lang="ru-RU" sz="3200" dirty="0"/>
          </a:p>
        </p:txBody>
      </p:sp>
      <p:pic>
        <p:nvPicPr>
          <p:cNvPr id="5" name="Содержимое 5" descr="IMG_635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28596" y="1428736"/>
            <a:ext cx="2952771" cy="2214578"/>
          </a:xfrm>
        </p:spPr>
      </p:pic>
      <p:pic>
        <p:nvPicPr>
          <p:cNvPr id="6" name="Picture 3" descr="D:\Все фото\12.06.2016\DSCN28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3143248"/>
            <a:ext cx="2786082" cy="2089562"/>
          </a:xfrm>
          <a:prstGeom prst="rect">
            <a:avLst/>
          </a:prstGeom>
          <a:noFill/>
        </p:spPr>
      </p:pic>
      <p:pic>
        <p:nvPicPr>
          <p:cNvPr id="9" name="Содержимое 4" descr="IMG_6274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4071934" y="1428736"/>
            <a:ext cx="3251200" cy="2438400"/>
          </a:xfrm>
          <a:prstGeom prst="rect">
            <a:avLst/>
          </a:prstGeom>
        </p:spPr>
      </p:pic>
      <p:pic>
        <p:nvPicPr>
          <p:cNvPr id="10" name="Содержимое 5" descr="IMG_630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0562" y="3786190"/>
            <a:ext cx="3350692" cy="2513019"/>
          </a:xfrm>
          <a:prstGeom prst="rect">
            <a:avLst/>
          </a:prstGeom>
        </p:spPr>
      </p:pic>
      <p:pic>
        <p:nvPicPr>
          <p:cNvPr id="12" name="Picture 2" descr="D:\discC\С раб. ст. 2019\12.06.19\IMG_634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4822016"/>
            <a:ext cx="2714644" cy="20359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Военно-патриотическая игра «орлёнок»</a:t>
            </a:r>
            <a:endParaRPr lang="ru-RU" sz="3200" dirty="0"/>
          </a:p>
        </p:txBody>
      </p:sp>
      <p:pic>
        <p:nvPicPr>
          <p:cNvPr id="5" name="Picture 3" descr="D:\Все фото\12.06.2016\DSCN284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3714752"/>
            <a:ext cx="3520440" cy="2639291"/>
          </a:xfrm>
          <a:prstGeom prst="rect">
            <a:avLst/>
          </a:prstGeom>
          <a:noFill/>
        </p:spPr>
      </p:pic>
      <p:pic>
        <p:nvPicPr>
          <p:cNvPr id="6" name="Picture 3" descr="D:\Все фото\12.06.2016\DSCN285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1285860"/>
            <a:ext cx="2662959" cy="1996433"/>
          </a:xfrm>
          <a:prstGeom prst="rect">
            <a:avLst/>
          </a:prstGeom>
          <a:noFill/>
        </p:spPr>
      </p:pic>
      <p:pic>
        <p:nvPicPr>
          <p:cNvPr id="8" name="Picture 4" descr="D:\Все фото\12.06.2016\DSCN28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857496"/>
            <a:ext cx="2806695" cy="2105021"/>
          </a:xfrm>
          <a:prstGeom prst="rect">
            <a:avLst/>
          </a:prstGeom>
          <a:noFill/>
        </p:spPr>
      </p:pic>
      <p:pic>
        <p:nvPicPr>
          <p:cNvPr id="9" name="Содержимое 4" descr="IMG_63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4282" y="4214818"/>
            <a:ext cx="2609323" cy="1956992"/>
          </a:xfrm>
          <a:prstGeom prst="rect">
            <a:avLst/>
          </a:prstGeom>
        </p:spPr>
      </p:pic>
      <p:pic>
        <p:nvPicPr>
          <p:cNvPr id="10" name="Содержимое 4" descr="IMG_632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3504" y="4607703"/>
            <a:ext cx="3000396" cy="2250297"/>
          </a:xfrm>
          <a:prstGeom prst="rect">
            <a:avLst/>
          </a:prstGeom>
        </p:spPr>
      </p:pic>
      <p:pic>
        <p:nvPicPr>
          <p:cNvPr id="10242" name="Picture 2" descr="D:\discC\С раб. ст. 2019\ФОТО\Орлёнок\IMG_3382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1500174"/>
            <a:ext cx="3251200" cy="2438400"/>
          </a:xfrm>
          <a:prstGeom prst="rect">
            <a:avLst/>
          </a:prstGeom>
          <a:noFill/>
        </p:spPr>
      </p:pic>
      <p:pic>
        <p:nvPicPr>
          <p:cNvPr id="11" name="Рисунок 10" descr="https://i.mycdn.me/i?r=AzEPZsRbOZEKgBhR0XGMT1RkR3vVm4h12unmRZlXov6apKaKTM5SRkZCeTgDn6uOyic"/>
          <p:cNvPicPr/>
          <p:nvPr/>
        </p:nvPicPr>
        <p:blipFill>
          <a:blip r:embed="rId9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1500174"/>
            <a:ext cx="2181225" cy="21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Военно-патриотическая игра «орлёнок»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Полевая кухня и самая вкусная в мире каша «Дружба»</a:t>
            </a:r>
            <a:endParaRPr lang="ru-RU" dirty="0"/>
          </a:p>
        </p:txBody>
      </p:sp>
      <p:pic>
        <p:nvPicPr>
          <p:cNvPr id="5" name="Содержимое 6" descr="IMG_634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5720" y="1857364"/>
            <a:ext cx="3810027" cy="2857520"/>
          </a:xfrm>
        </p:spPr>
      </p:pic>
      <p:pic>
        <p:nvPicPr>
          <p:cNvPr id="6" name="Содержимое 7" descr="DSCN45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3500438"/>
            <a:ext cx="3863456" cy="2897592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Организация и проведение мероприятий по месту жительства </a:t>
            </a:r>
            <a:br>
              <a:rPr lang="ru-RU" sz="2400" dirty="0" smtClean="0"/>
            </a:br>
            <a:r>
              <a:rPr lang="ru-RU" sz="2400" dirty="0" smtClean="0"/>
              <a:t>(во дворах юго-западного района)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Мероприятия  во дворах способствуют развитию действенной альтернативы «уличному» образу жизни, отвлечению детей и подростков из зон социального риска посредством организации спортивно-массовой, физкультурно-оздоровительной работы среди детей и подростков, молодёжи, взрослых по месту жительства.</a:t>
            </a:r>
            <a:endParaRPr lang="ru-RU" dirty="0"/>
          </a:p>
        </p:txBody>
      </p:sp>
      <p:pic>
        <p:nvPicPr>
          <p:cNvPr id="1026" name="Picture 2" descr="D:\discC\С раб. ст. 2019\22.08.2019\IMG_768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3048021" cy="2286016"/>
          </a:xfrm>
          <a:prstGeom prst="rect">
            <a:avLst/>
          </a:prstGeom>
          <a:noFill/>
        </p:spPr>
      </p:pic>
      <p:pic>
        <p:nvPicPr>
          <p:cNvPr id="1027" name="Picture 3" descr="D:\discC\С раб. ст. 2019\04.07.2019\IMG_676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786190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Организация и проведение мероприятий  по месту жительства </a:t>
            </a:r>
            <a:br>
              <a:rPr lang="ru-RU" sz="2400" dirty="0" smtClean="0"/>
            </a:br>
            <a:r>
              <a:rPr lang="ru-RU" sz="2400" dirty="0" smtClean="0"/>
              <a:t>(во дворах юго-западного района)</a:t>
            </a:r>
            <a:endParaRPr lang="ru-RU" sz="2400" dirty="0"/>
          </a:p>
        </p:txBody>
      </p:sp>
      <p:pic>
        <p:nvPicPr>
          <p:cNvPr id="2050" name="Picture 2" descr="D:\discC\с раб. стола 2017\03.08.2017\IMG_116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3251200" cy="2438400"/>
          </a:xfrm>
          <a:prstGeom prst="rect">
            <a:avLst/>
          </a:prstGeom>
          <a:noFill/>
        </p:spPr>
      </p:pic>
      <p:pic>
        <p:nvPicPr>
          <p:cNvPr id="2051" name="Picture 3" descr="D:\discC\с раб. стола 2017\03.08.2017\IMG_11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496"/>
            <a:ext cx="3251200" cy="2438400"/>
          </a:xfrm>
          <a:prstGeom prst="rect">
            <a:avLst/>
          </a:prstGeom>
          <a:noFill/>
        </p:spPr>
      </p:pic>
      <p:pic>
        <p:nvPicPr>
          <p:cNvPr id="2052" name="Picture 4" descr="D:\discC\С раб. ст. 2019\04.07.2019\IMG_671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48" y="4714884"/>
            <a:ext cx="3251200" cy="2438400"/>
          </a:xfrm>
          <a:prstGeom prst="rect">
            <a:avLst/>
          </a:prstGeom>
          <a:noFill/>
        </p:spPr>
      </p:pic>
      <p:pic>
        <p:nvPicPr>
          <p:cNvPr id="2053" name="Picture 5" descr="D:\discC\С раб. ст. 2019\25.07.2019\IMG_714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500562" y="1500174"/>
            <a:ext cx="3251200" cy="2438400"/>
          </a:xfrm>
          <a:prstGeom prst="rect">
            <a:avLst/>
          </a:prstGeom>
          <a:noFill/>
        </p:spPr>
      </p:pic>
      <p:pic>
        <p:nvPicPr>
          <p:cNvPr id="2054" name="Picture 6" descr="D:\discC\С раб. ст. 2019\29.08.2019\IMG_778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00562" y="400050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Организация и проведение мероприятий по месту жительства </a:t>
            </a:r>
            <a:br>
              <a:rPr lang="ru-RU" sz="2800" dirty="0" smtClean="0"/>
            </a:br>
            <a:r>
              <a:rPr lang="ru-RU" sz="2800" dirty="0" smtClean="0"/>
              <a:t>(во дворах юго-западного района)</a:t>
            </a:r>
            <a:endParaRPr lang="ru-RU" sz="2800" dirty="0"/>
          </a:p>
        </p:txBody>
      </p:sp>
      <p:pic>
        <p:nvPicPr>
          <p:cNvPr id="3074" name="Picture 2" descr="D:\discC\С раб. ст. 2019\18.07.2019\IMG_69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00174"/>
            <a:ext cx="3251200" cy="2438400"/>
          </a:xfrm>
          <a:prstGeom prst="rect">
            <a:avLst/>
          </a:prstGeom>
          <a:noFill/>
        </p:spPr>
      </p:pic>
      <p:pic>
        <p:nvPicPr>
          <p:cNvPr id="3075" name="Picture 3" descr="D:\discC\С раб. ст. 2019\18.07.2019\IMG_69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4000504"/>
            <a:ext cx="3251200" cy="2438400"/>
          </a:xfrm>
          <a:prstGeom prst="rect">
            <a:avLst/>
          </a:prstGeom>
          <a:noFill/>
        </p:spPr>
      </p:pic>
      <p:pic>
        <p:nvPicPr>
          <p:cNvPr id="3076" name="Picture 4" descr="D:\discC\С раб. ст. 2019\22.08.2019\IMG_768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5786" y="1571612"/>
            <a:ext cx="3251200" cy="2438400"/>
          </a:xfrm>
          <a:prstGeom prst="rect">
            <a:avLst/>
          </a:prstGeom>
          <a:noFill/>
        </p:spPr>
      </p:pic>
      <p:pic>
        <p:nvPicPr>
          <p:cNvPr id="3077" name="Picture 5" descr="D:\discC\С раб. ст. 2019\22.08.2019\IMG_768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000504"/>
            <a:ext cx="3251200" cy="2438400"/>
          </a:xfrm>
          <a:prstGeom prst="rect">
            <a:avLst/>
          </a:prstGeom>
          <a:noFill/>
        </p:spPr>
      </p:pic>
      <p:pic>
        <p:nvPicPr>
          <p:cNvPr id="6146" name="Picture 2" descr="D:\discC\С раб. ст. 2019\08.08.2019\IMG_740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4" y="4071942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Яблочный спас</a:t>
            </a:r>
            <a:endParaRPr lang="ru-RU" dirty="0"/>
          </a:p>
        </p:txBody>
      </p:sp>
      <p:pic>
        <p:nvPicPr>
          <p:cNvPr id="5122" name="Picture 2" descr="D:\discC\С раб. ст. 2019\19.08.2019\IMG_75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3251200" cy="2438400"/>
          </a:xfrm>
          <a:prstGeom prst="rect">
            <a:avLst/>
          </a:prstGeom>
          <a:noFill/>
        </p:spPr>
      </p:pic>
      <p:pic>
        <p:nvPicPr>
          <p:cNvPr id="5124" name="Picture 4" descr="D:\discC\С раб. ст. 2019\19.08.2019\IMG_75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929066"/>
            <a:ext cx="3251200" cy="2438400"/>
          </a:xfrm>
          <a:prstGeom prst="rect">
            <a:avLst/>
          </a:prstGeom>
          <a:noFill/>
        </p:spPr>
      </p:pic>
      <p:pic>
        <p:nvPicPr>
          <p:cNvPr id="5125" name="Picture 5" descr="D:\discC\С раб. ст. 2019\19.08.2019\IMG_759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571612"/>
            <a:ext cx="3251200" cy="2438400"/>
          </a:xfrm>
          <a:prstGeom prst="rect">
            <a:avLst/>
          </a:prstGeom>
          <a:noFill/>
        </p:spPr>
      </p:pic>
      <p:pic>
        <p:nvPicPr>
          <p:cNvPr id="5126" name="Picture 6" descr="D:\discC\С раб. ст. 2019\19.08.2019\IMG_76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3911206"/>
            <a:ext cx="3465514" cy="25991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Территориальное общественное самоуправление г.о. Сызрань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В создании территориального общественного самоуправления г. Сызрань является пионером в РФ. Инициатором создания системы ТОС в Сызрани в 1995 году был Глава города Янин Василий Григорьевич. В микрорайонах города были организованы восемь комитетов территориального общественного самоуправления, которые объединили 85 квартальных и свыше 500 уличных комитетов, численностью населения более 180 тыс. человек. 21 июня 1995 года Сызранской городской Думой было утверждено «Положение о территориальном общественном самоуправлении в г. Сызрани».</a:t>
            </a:r>
            <a:endParaRPr lang="ru-RU" dirty="0"/>
          </a:p>
        </p:txBody>
      </p:sp>
      <p:pic>
        <p:nvPicPr>
          <p:cNvPr id="1026" name="Picture 2" descr="D:\КТОС\CCI10092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143116"/>
            <a:ext cx="317318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Яблочный спас</a:t>
            </a:r>
            <a:endParaRPr lang="ru-RU" dirty="0"/>
          </a:p>
        </p:txBody>
      </p:sp>
      <p:pic>
        <p:nvPicPr>
          <p:cNvPr id="4098" name="Picture 2" descr="D:\discC\с раб. стола 2017\19.08.2017\IMG_16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509682"/>
            <a:ext cx="3429024" cy="2571768"/>
          </a:xfrm>
          <a:prstGeom prst="rect">
            <a:avLst/>
          </a:prstGeom>
          <a:noFill/>
        </p:spPr>
      </p:pic>
      <p:pic>
        <p:nvPicPr>
          <p:cNvPr id="4099" name="Picture 3" descr="D:\discC\С раб. ст. 2019\19.08.2019\IMG_76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500174"/>
            <a:ext cx="3465514" cy="2599136"/>
          </a:xfrm>
          <a:prstGeom prst="rect">
            <a:avLst/>
          </a:prstGeom>
          <a:noFill/>
        </p:spPr>
      </p:pic>
      <p:pic>
        <p:nvPicPr>
          <p:cNvPr id="4100" name="Picture 4" descr="D:\discC\С раб. ст. 2019\19.08.2019\IMG_76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571876"/>
            <a:ext cx="3251200" cy="2438400"/>
          </a:xfrm>
          <a:prstGeom prst="rect">
            <a:avLst/>
          </a:prstGeom>
          <a:noFill/>
        </p:spPr>
      </p:pic>
      <p:pic>
        <p:nvPicPr>
          <p:cNvPr id="4101" name="Picture 5" descr="D:\discC\С раб. ст. 2019\19.08.2019\IMG_76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400050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День победы</a:t>
            </a:r>
            <a:br>
              <a:rPr lang="ru-RU" dirty="0" smtClean="0"/>
            </a:br>
            <a:r>
              <a:rPr lang="ru-RU" dirty="0" smtClean="0"/>
              <a:t> в юго-западном районе</a:t>
            </a:r>
            <a:endParaRPr lang="ru-RU" dirty="0"/>
          </a:p>
        </p:txBody>
      </p:sp>
      <p:pic>
        <p:nvPicPr>
          <p:cNvPr id="5" name="Содержимое 4" descr="H:\DCIM\100NIKON\DSCN0118.JPG"/>
          <p:cNvPicPr>
            <a:picLocks noGrp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3521075" cy="264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discC\С раб. ст. 2019\ФОТО\9 мая\IMG_559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428736"/>
            <a:ext cx="3251200" cy="2438400"/>
          </a:xfrm>
          <a:prstGeom prst="rect">
            <a:avLst/>
          </a:prstGeom>
          <a:noFill/>
        </p:spPr>
      </p:pic>
      <p:pic>
        <p:nvPicPr>
          <p:cNvPr id="1028" name="Picture 4" descr="D:\discC\С раб. ст. 2019\ФОТО\9 мая\IMG_56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214686"/>
            <a:ext cx="2438400" cy="325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победы</a:t>
            </a:r>
            <a:endParaRPr lang="ru-RU" dirty="0"/>
          </a:p>
        </p:txBody>
      </p:sp>
      <p:pic>
        <p:nvPicPr>
          <p:cNvPr id="2051" name="Picture 3" descr="D:\discC\С раб. ст. 2019\ФОТО\9 мая\IMG_56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929066"/>
            <a:ext cx="3251200" cy="2438400"/>
          </a:xfrm>
          <a:prstGeom prst="rect">
            <a:avLst/>
          </a:prstGeom>
          <a:noFill/>
        </p:spPr>
      </p:pic>
      <p:pic>
        <p:nvPicPr>
          <p:cNvPr id="2052" name="Picture 4" descr="D:\discC\С раб. ст. 2019\ФОТО\9 мая\IMG_565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42910" y="1500174"/>
            <a:ext cx="3251200" cy="2438400"/>
          </a:xfrm>
          <a:prstGeom prst="rect">
            <a:avLst/>
          </a:prstGeom>
          <a:noFill/>
        </p:spPr>
      </p:pic>
      <p:pic>
        <p:nvPicPr>
          <p:cNvPr id="2053" name="Picture 5" descr="D:\discC\С раб. ст. 2019\ФОТО\9 мая\IMG_56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71934" y="1500174"/>
            <a:ext cx="3251200" cy="2438400"/>
          </a:xfrm>
          <a:prstGeom prst="rect">
            <a:avLst/>
          </a:prstGeom>
          <a:noFill/>
        </p:spPr>
      </p:pic>
      <p:pic>
        <p:nvPicPr>
          <p:cNvPr id="2054" name="Picture 6" descr="D:\discC\С раб. ст. 2019\ФОТО\9 мая\IMG_5657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4000504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День Победы</a:t>
            </a:r>
            <a:endParaRPr lang="ru-RU" dirty="0"/>
          </a:p>
        </p:txBody>
      </p:sp>
      <p:pic>
        <p:nvPicPr>
          <p:cNvPr id="3074" name="Picture 2" descr="D:\discC\С раб. ст. 2019\ФОТО\9 мая\IMG_567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3251200" cy="2438400"/>
          </a:xfrm>
          <a:prstGeom prst="rect">
            <a:avLst/>
          </a:prstGeom>
          <a:noFill/>
        </p:spPr>
      </p:pic>
      <p:pic>
        <p:nvPicPr>
          <p:cNvPr id="3075" name="Picture 3" descr="D:\discC\С раб. ст. 2019\ФОТО\9 мая\IMG_568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500174"/>
            <a:ext cx="3251200" cy="2438400"/>
          </a:xfrm>
          <a:prstGeom prst="rect">
            <a:avLst/>
          </a:prstGeom>
          <a:noFill/>
        </p:spPr>
      </p:pic>
      <p:pic>
        <p:nvPicPr>
          <p:cNvPr id="3076" name="Picture 4" descr="D:\discC\С раб. ст. 2019\ФОТО\9 мая\IMG_568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3071810"/>
            <a:ext cx="3251200" cy="2438400"/>
          </a:xfrm>
          <a:prstGeom prst="rect">
            <a:avLst/>
          </a:prstGeom>
          <a:noFill/>
        </p:spPr>
      </p:pic>
      <p:pic>
        <p:nvPicPr>
          <p:cNvPr id="3077" name="Picture 5" descr="D:\discC\С раб. ст. 2019\ФОТО\9 мая\IMG_569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3214686"/>
            <a:ext cx="3251200" cy="2438400"/>
          </a:xfrm>
          <a:prstGeom prst="rect">
            <a:avLst/>
          </a:prstGeom>
          <a:noFill/>
        </p:spPr>
      </p:pic>
      <p:pic>
        <p:nvPicPr>
          <p:cNvPr id="3078" name="Picture 6" descr="D:\discC\С раб. ст. 2019\ФОТО\9 мая\IMG_5698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43174" y="4419600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Ваш КТОС №1</a:t>
            </a:r>
            <a:endParaRPr lang="ru-RU" sz="3200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13314" name="Picture 2" descr="D:\discC\Фото для ВСМС\DSCN27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Территориальное общественное самоуправление г.о. Сызрань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 algn="ctr"/>
            <a:endParaRPr lang="ru-RU" sz="36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Спасибо за внимание!</a:t>
            </a:r>
          </a:p>
          <a:p>
            <a:pPr algn="ctr"/>
            <a:endParaRPr lang="ru-RU" sz="5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5400" b="1" dirty="0" smtClean="0"/>
              <a:t>КТОС №1</a:t>
            </a:r>
          </a:p>
          <a:p>
            <a:pPr algn="ctr"/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Территориальное общественное самоуправление г.о. Сызрань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В 2010 г. на территории г.о. Сызрань образованы 2 Комитета территориального общественного  самоуправления.</a:t>
            </a:r>
          </a:p>
          <a:p>
            <a:r>
              <a:rPr lang="ru-RU" sz="2000" dirty="0" smtClean="0"/>
              <a:t>В составе КТОС №1 16 квартальных комитетов с населением более 90 тыс. человек.</a:t>
            </a:r>
          </a:p>
          <a:p>
            <a:endParaRPr lang="ru-RU" sz="2400" dirty="0"/>
          </a:p>
        </p:txBody>
      </p:sp>
      <p:pic>
        <p:nvPicPr>
          <p:cNvPr id="11266" name="Picture 2" descr="D:\discC\ТОС\Устав ТОС\CCI240720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147" y="1600200"/>
            <a:ext cx="317318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Еженедельные планёрки КТОС №1 </a:t>
            </a:r>
            <a:br>
              <a:rPr lang="ru-RU" sz="2800" dirty="0" smtClean="0"/>
            </a:br>
            <a:r>
              <a:rPr lang="ru-RU" sz="1800" dirty="0" smtClean="0"/>
              <a:t>ЗА ОТЧЁТНЫЙ  ПЕРИОД ПРОВЕДЕНО 45  ПЛАНЁРОК</a:t>
            </a:r>
            <a:endParaRPr lang="ru-RU" sz="1800" dirty="0"/>
          </a:p>
        </p:txBody>
      </p:sp>
      <p:pic>
        <p:nvPicPr>
          <p:cNvPr id="2051" name="Picture 3" descr="D:\discC\С раб. ст. 2019\ФОТО\Планёрка 2\IMG_546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4213" y="1956969"/>
            <a:ext cx="3867721" cy="2900791"/>
          </a:xfrm>
          <a:prstGeom prst="rect">
            <a:avLst/>
          </a:prstGeom>
          <a:noFill/>
        </p:spPr>
      </p:pic>
      <p:pic>
        <p:nvPicPr>
          <p:cNvPr id="2052" name="Picture 4" descr="D:\discC\С раб. ст. 2019\ФОТО\Планёрка 3\IMG_585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143372" y="1928802"/>
            <a:ext cx="390527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Территориальное общественное самоуправление г.о. Сызрань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Организация и проведение собраний в квартальных комитетах Юго-Западного района по вопросам выборов (перевыборов) председателей КК и актива квартальных комитетов. </a:t>
            </a:r>
          </a:p>
          <a:p>
            <a:r>
              <a:rPr lang="ru-RU" dirty="0" smtClean="0"/>
              <a:t> 1-2 кварталы.</a:t>
            </a:r>
          </a:p>
          <a:p>
            <a:endParaRPr lang="ru-RU" dirty="0"/>
          </a:p>
        </p:txBody>
      </p:sp>
      <p:pic>
        <p:nvPicPr>
          <p:cNvPr id="1026" name="Picture 2" descr="D:\Фото 2018\30.04.2018\IMG_20180426_1636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3571900" cy="2464611"/>
          </a:xfrm>
          <a:prstGeom prst="rect">
            <a:avLst/>
          </a:prstGeom>
          <a:noFill/>
        </p:spPr>
      </p:pic>
      <p:pic>
        <p:nvPicPr>
          <p:cNvPr id="1030" name="Picture 6" descr="D:\Фото 2018\30.04.2018\IMG_20180430_1100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714752"/>
            <a:ext cx="3714743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err="1" smtClean="0"/>
              <a:t>Территториальное</a:t>
            </a:r>
            <a:r>
              <a:rPr lang="ru-RU" sz="2800" dirty="0" smtClean="0"/>
              <a:t> общественное </a:t>
            </a:r>
            <a:r>
              <a:rPr lang="ru-RU" sz="2800" dirty="0" err="1" smtClean="0"/>
              <a:t>самаоуправление</a:t>
            </a:r>
            <a:r>
              <a:rPr lang="ru-RU" sz="2800" dirty="0" smtClean="0"/>
              <a:t> г.о. Сызрань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Заседания клуба председателей Советов МКД «Управдом»</a:t>
            </a:r>
          </a:p>
          <a:p>
            <a:r>
              <a:rPr lang="ru-RU" sz="3200" dirty="0" smtClean="0"/>
              <a:t>- февраль</a:t>
            </a:r>
          </a:p>
          <a:p>
            <a:r>
              <a:rPr lang="ru-RU" sz="3200" dirty="0" smtClean="0"/>
              <a:t>- декабрь</a:t>
            </a:r>
            <a:endParaRPr lang="ru-RU" sz="3200" dirty="0"/>
          </a:p>
        </p:txBody>
      </p:sp>
      <p:pic>
        <p:nvPicPr>
          <p:cNvPr id="2050" name="Picture 2" descr="C:\Users\User\Desktop\С раб. стола 2019-2\03.12.2019\IMG_832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000240"/>
            <a:ext cx="3905277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Территориальное общественное самоуправление г.о. Сызрань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Дистанционное участие в итоговом региональном Форуме Гражданских инициатив.</a:t>
            </a:r>
          </a:p>
          <a:p>
            <a:r>
              <a:rPr lang="ru-RU" sz="2400" dirty="0" smtClean="0"/>
              <a:t>18 декабря 2019 г.</a:t>
            </a:r>
            <a:endParaRPr lang="ru-RU" sz="2400" dirty="0"/>
          </a:p>
        </p:txBody>
      </p:sp>
      <p:pic>
        <p:nvPicPr>
          <p:cNvPr id="5" name="Содержимое 4" descr="https://www.samregion.ru/wp-content/uploads/2019/12/attachment-1.pn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lc="http://schemas.openxmlformats.org/drawingml/2006/lockedCanvas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071678"/>
            <a:ext cx="4071966" cy="32147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Территориальное общественное самоуправление г.о. Сызрань</a:t>
            </a:r>
            <a:endParaRPr lang="ru-RU" sz="28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Организация и проведение семинаров по правовым вопросам в сфере ЖКХ:</a:t>
            </a:r>
          </a:p>
          <a:p>
            <a:r>
              <a:rPr lang="ru-RU" dirty="0" smtClean="0"/>
              <a:t>- январь</a:t>
            </a:r>
          </a:p>
          <a:p>
            <a:r>
              <a:rPr lang="ru-RU" dirty="0" smtClean="0"/>
              <a:t>- февраль</a:t>
            </a:r>
          </a:p>
          <a:p>
            <a:r>
              <a:rPr lang="ru-RU" dirty="0" smtClean="0"/>
              <a:t>- октябрь</a:t>
            </a:r>
          </a:p>
          <a:p>
            <a:r>
              <a:rPr lang="ru-RU" dirty="0" smtClean="0"/>
              <a:t>- декабрь</a:t>
            </a:r>
            <a:endParaRPr lang="ru-RU" dirty="0"/>
          </a:p>
        </p:txBody>
      </p:sp>
      <p:pic>
        <p:nvPicPr>
          <p:cNvPr id="5122" name="Picture 2" descr="D:\15.09.2016г\DSCN349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643050"/>
            <a:ext cx="3521075" cy="2640806"/>
          </a:xfrm>
          <a:prstGeom prst="rect">
            <a:avLst/>
          </a:prstGeom>
          <a:noFill/>
        </p:spPr>
      </p:pic>
      <p:pic>
        <p:nvPicPr>
          <p:cNvPr id="5123" name="Picture 3" descr="D:\discC\Отчёт в МКУ\IMG_448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3446859"/>
            <a:ext cx="3608390" cy="27062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1321</TotalTime>
  <Words>765</Words>
  <Application>Microsoft Office PowerPoint</Application>
  <PresentationFormat>Экран (4:3)</PresentationFormat>
  <Paragraphs>85</Paragraphs>
  <Slides>35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Изящная</vt:lpstr>
      <vt:lpstr>Презентация – отчёт КТОС №1 за 2019 год </vt:lpstr>
      <vt:lpstr>Перечень поручений Президента рф путина в.в. Правительству рф по итогам заседания Совета по развитию местного самоуправления</vt:lpstr>
      <vt:lpstr>Территориальное общественное самоуправление г.о. Сызрань</vt:lpstr>
      <vt:lpstr>Территориальное общественное самоуправление г.о. Сызрань</vt:lpstr>
      <vt:lpstr>Еженедельные планёрки КТОС №1  ЗА ОТЧЁТНЫЙ  ПЕРИОД ПРОВЕДЕНО 45  ПЛАНЁРОК</vt:lpstr>
      <vt:lpstr>Территориальное общественное самоуправление г.о. Сызрань</vt:lpstr>
      <vt:lpstr>Территториальное общественное самаоуправление г.о. Сызрань</vt:lpstr>
      <vt:lpstr>Территориальное общественное самоуправление г.о. Сызрань</vt:lpstr>
      <vt:lpstr>Территориальное общественное самоуправление г.о. Сызрань</vt:lpstr>
      <vt:lpstr>Клуб друзей русской словесности «Будем знакомы»</vt:lpstr>
      <vt:lpstr>Клуб друзей русской словесности  «будем знакомы!</vt:lpstr>
      <vt:lpstr>Участие в реализации национального проекта «Здравоохранение»</vt:lpstr>
      <vt:lpstr>Участие в реализации национального проекта «Здравоохранение»</vt:lpstr>
      <vt:lpstr>Участие в реализации национального проекта «Здравоохранение»</vt:lpstr>
      <vt:lpstr>участие в реализации  национального проекта «Здравоохранение»</vt:lpstr>
      <vt:lpstr>Участие в реализации национального проекта «здравоохранение»</vt:lpstr>
      <vt:lpstr>Участие в реализации национального проекта «демография»</vt:lpstr>
      <vt:lpstr>Участие в реализации национального проекта «Демография»</vt:lpstr>
      <vt:lpstr>Участие в конкурсе проектов социально-значимой направленности  «Старт к успеху!»</vt:lpstr>
      <vt:lpstr>Участие в конкурсе проектов социально-значимой направленности  «Старт к успеху!» </vt:lpstr>
      <vt:lpstr>Участие в конкурсе проектов социально-значимой направленности  «Старт к успеху!» </vt:lpstr>
      <vt:lpstr>Военно-патриотическая игра «орлёнок»</vt:lpstr>
      <vt:lpstr>Военно-патриотическая игра «Орлёнок»</vt:lpstr>
      <vt:lpstr>Военно-патриотическая игра «орлёнок»</vt:lpstr>
      <vt:lpstr>Военно-патриотическая игра «орлёнок»</vt:lpstr>
      <vt:lpstr>Организация и проведение мероприятий по месту жительства  (во дворах юго-западного района)</vt:lpstr>
      <vt:lpstr>Организация и проведение мероприятий  по месту жительства  (во дворах юго-западного района)</vt:lpstr>
      <vt:lpstr>Организация и проведение мероприятий по месту жительства  (во дворах юго-западного района)</vt:lpstr>
      <vt:lpstr>Яблочный спас</vt:lpstr>
      <vt:lpstr>Яблочный спас</vt:lpstr>
      <vt:lpstr>День победы  в юго-западном районе</vt:lpstr>
      <vt:lpstr>День победы</vt:lpstr>
      <vt:lpstr>День Победы</vt:lpstr>
      <vt:lpstr>Спасибо за внимание!</vt:lpstr>
      <vt:lpstr>Территориальное общественное самоуправление г.о. Сызрань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– отчёт КТОС №1 за 2019 год</dc:title>
  <dc:creator>User</dc:creator>
  <cp:lastModifiedBy>User</cp:lastModifiedBy>
  <cp:revision>147</cp:revision>
  <dcterms:created xsi:type="dcterms:W3CDTF">2020-01-02T20:02:30Z</dcterms:created>
  <dcterms:modified xsi:type="dcterms:W3CDTF">2020-02-05T17:13:53Z</dcterms:modified>
</cp:coreProperties>
</file>